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7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69" r:id="rId5"/>
    <p:sldId id="270" r:id="rId6"/>
    <p:sldId id="268" r:id="rId7"/>
    <p:sldId id="261" r:id="rId8"/>
    <p:sldId id="266" r:id="rId9"/>
    <p:sldId id="267" r:id="rId10"/>
    <p:sldId id="272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6745"/>
    <p:restoredTop sz="94421"/>
  </p:normalViewPr>
  <p:slideViewPr>
    <p:cSldViewPr snapToGrid="0" snapToObjects="1">
      <p:cViewPr varScale="1">
        <p:scale>
          <a:sx n="69" d="100"/>
          <a:sy n="69" d="100"/>
        </p:scale>
        <p:origin x="30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9/12/2019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9/12/2019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67006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7170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3707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5787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4324507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02676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75253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283050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83215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7040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579270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096747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25423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9/12/2019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07850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Reading Section</a:t>
            </a:r>
            <a:endParaRPr lang="en-US" sz="4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66974" y="387465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48747"/>
            <a:ext cx="10515600" cy="1325563"/>
          </a:xfrm>
        </p:spPr>
        <p:txBody>
          <a:bodyPr/>
          <a:lstStyle/>
          <a:p>
            <a:r>
              <a:rPr lang="en-US" b="1" dirty="0" smtClean="0"/>
              <a:t>Detail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945177"/>
            <a:ext cx="10515600" cy="4231785"/>
          </a:xfrm>
        </p:spPr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 </a:t>
            </a:r>
            <a:r>
              <a:rPr lang="en-US" sz="3600" i="1" dirty="0" smtClean="0"/>
              <a:t>detail</a:t>
            </a:r>
            <a:r>
              <a:rPr lang="en-US" sz="3600" dirty="0" smtClean="0"/>
              <a:t> question asks you to respond to a question about a specific point in the passage. The question usually directs you to the paragraph where the answer is found.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According to paragraph 7</a:t>
            </a:r>
            <a:r>
              <a:rPr lang="mr-IN" sz="3600" dirty="0" smtClean="0"/>
              <a:t>…</a:t>
            </a:r>
            <a:r>
              <a:rPr lang="en-US" sz="3600" dirty="0" smtClean="0"/>
              <a:t>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 smtClean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 smtClean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5" y="365125"/>
            <a:ext cx="11293671" cy="1325563"/>
          </a:xfrm>
        </p:spPr>
        <p:txBody>
          <a:bodyPr/>
          <a:lstStyle/>
          <a:p>
            <a:r>
              <a:rPr lang="en-US" b="1" smtClean="0"/>
              <a:t>1  Look </a:t>
            </a:r>
            <a:r>
              <a:rPr lang="en-US" b="1" dirty="0" smtClean="0"/>
              <a:t>for the answer in </a:t>
            </a:r>
            <a:r>
              <a:rPr lang="en-US" b="1" smtClean="0"/>
              <a:t>the reference paragraph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The question is probably not a main idea that you will remember from reading the passage. After you read the question, go back to the paragraph referred to in the question to look for the answer.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35484929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2  Read all of the answer choices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Detail questions may seem simple, but the wording in the answer choices can be confusing. Read </a:t>
            </a:r>
            <a:r>
              <a:rPr lang="en-US" sz="3600" i="1" dirty="0" smtClean="0"/>
              <a:t>all </a:t>
            </a:r>
            <a:r>
              <a:rPr lang="en-US" sz="3600" dirty="0" smtClean="0"/>
              <a:t>of the answer choices. Don’t stop if you find a choice that looks correct. Remember, you are looking for the </a:t>
            </a:r>
            <a:r>
              <a:rPr lang="en-US" sz="3600" i="1" dirty="0" smtClean="0"/>
              <a:t>best</a:t>
            </a:r>
            <a:r>
              <a:rPr lang="en-US" sz="3600" dirty="0" smtClean="0"/>
              <a:t> answer, so you have to consider all of them.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55962384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816244" cy="1325563"/>
          </a:xfrm>
        </p:spPr>
        <p:txBody>
          <a:bodyPr/>
          <a:lstStyle/>
          <a:p>
            <a:r>
              <a:rPr lang="en-US" b="1" smtClean="0"/>
              <a:t>3  Be </a:t>
            </a:r>
            <a:r>
              <a:rPr lang="en-US" b="1" dirty="0" smtClean="0"/>
              <a:t>sure to answer the question that is asked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dirty="0"/>
              <a:t>Be sure to read the question carefully and look for the answer to that </a:t>
            </a:r>
            <a:r>
              <a:rPr lang="en-US" sz="3600" dirty="0" smtClean="0"/>
              <a:t>specific question. Some of the answer choices may be </a:t>
            </a:r>
            <a:r>
              <a:rPr lang="en-US" sz="3600" i="1" dirty="0" smtClean="0"/>
              <a:t>true</a:t>
            </a:r>
            <a:r>
              <a:rPr lang="en-US" sz="3600" dirty="0" smtClean="0"/>
              <a:t> according to information in the passage, but they may not be the answer to the question that is asked.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9712243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255" y="1"/>
            <a:ext cx="11187545" cy="1147155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6255" y="947651"/>
            <a:ext cx="11687694" cy="5685905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According to paragraph 7, how much land is used to grow crops for animal feed?</a:t>
            </a:r>
          </a:p>
          <a:p>
            <a:pPr marL="0" indent="0">
              <a:buNone/>
            </a:pPr>
            <a:endParaRPr lang="en-US" sz="3600" dirty="0" smtClean="0"/>
          </a:p>
          <a:p>
            <a:pPr>
              <a:buFont typeface="Courier New" charset="0"/>
              <a:buChar char="o"/>
            </a:pPr>
            <a:r>
              <a:rPr lang="en-US" sz="3600" dirty="0" smtClean="0"/>
              <a:t> 80 percent of the acreage in Europe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Most of the rain forest in Central America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50 percent of the farm land in Canada and the United States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Half of the land in North and South America</a:t>
            </a:r>
          </a:p>
          <a:p>
            <a:pPr>
              <a:buFont typeface="Courier New" charset="0"/>
              <a:buChar char="o"/>
            </a:pPr>
            <a:endParaRPr lang="en-US" sz="3600" dirty="0" smtClean="0"/>
          </a:p>
          <a:p>
            <a:pPr marL="0" indent="0">
              <a:buNone/>
            </a:pPr>
            <a:r>
              <a:rPr lang="en-US" sz="3600" dirty="0" smtClean="0"/>
              <a:t>Paragraph 7 is marked with an arrow </a:t>
            </a:r>
            <a:r>
              <a:rPr lang="en-US" sz="3600" dirty="0"/>
              <a:t>➡</a:t>
            </a:r>
          </a:p>
          <a:p>
            <a:pPr>
              <a:buFont typeface="Courier New" charset="0"/>
              <a:buChar char="o"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"/>
            <a:ext cx="10515600" cy="831272"/>
          </a:xfrm>
        </p:spPr>
        <p:txBody>
          <a:bodyPr/>
          <a:lstStyle/>
          <a:p>
            <a:r>
              <a:rPr lang="en-US" b="1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698269"/>
            <a:ext cx="10515600" cy="5935287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/>
              <a:t>According to paragraph 7, how much land is used to grow crops for animal feed?</a:t>
            </a:r>
          </a:p>
          <a:p>
            <a:pPr marL="0" indent="0">
              <a:buNone/>
            </a:pPr>
            <a:endParaRPr lang="en-US" sz="3600" dirty="0"/>
          </a:p>
          <a:p>
            <a:pPr>
              <a:buFont typeface="Courier New" charset="0"/>
              <a:buChar char="o"/>
            </a:pPr>
            <a:r>
              <a:rPr lang="en-US" sz="3600" dirty="0"/>
              <a:t> 80 percent of the acreage in Europe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Most of the rain forest in Central America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50 percent of the farm land in Canada and the United States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Half of the land in North and South America</a:t>
            </a:r>
          </a:p>
          <a:p>
            <a:pPr>
              <a:buFont typeface="Courier New" charset="0"/>
              <a:buChar char="o"/>
            </a:pPr>
            <a:endParaRPr lang="en-US" sz="3600" dirty="0"/>
          </a:p>
          <a:p>
            <a:pPr marL="0" indent="0">
              <a:buNone/>
            </a:pPr>
            <a:r>
              <a:rPr lang="en-US" sz="3600" dirty="0"/>
              <a:t>Paragraph 7 is marked with an arrow ➡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Courier New" charset="0"/>
              <a:buNone/>
              <a:tabLst/>
              <a:defRPr/>
            </a:pPr>
            <a:endParaRPr lang="en-US" sz="3200" dirty="0"/>
          </a:p>
        </p:txBody>
      </p:sp>
      <p:sp>
        <p:nvSpPr>
          <p:cNvPr id="4" name="Oval 3"/>
          <p:cNvSpPr/>
          <p:nvPr/>
        </p:nvSpPr>
        <p:spPr>
          <a:xfrm>
            <a:off x="949036" y="3913909"/>
            <a:ext cx="235527" cy="166255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526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120" y="-282512"/>
            <a:ext cx="11155680" cy="1690688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8120" y="841248"/>
            <a:ext cx="5181600" cy="5632704"/>
          </a:xfrm>
          <a:ln>
            <a:noFill/>
          </a:ln>
        </p:spPr>
        <p:txBody>
          <a:bodyPr>
            <a:noAutofit/>
          </a:bodyPr>
          <a:lstStyle/>
          <a:p>
            <a:pPr marL="0" lvl="0" indent="0">
              <a:buNone/>
            </a:pPr>
            <a:r>
              <a:rPr lang="en-US" sz="3600" dirty="0" smtClean="0"/>
              <a:t>The question asks about </a:t>
            </a:r>
            <a:r>
              <a:rPr lang="en-US" sz="3600" i="1" dirty="0" smtClean="0"/>
              <a:t>growing crops</a:t>
            </a:r>
          </a:p>
          <a:p>
            <a:pPr marL="0" lvl="0" indent="0">
              <a:buNone/>
            </a:pPr>
            <a:endParaRPr lang="en-US" sz="3200" i="1" dirty="0" smtClean="0"/>
          </a:p>
          <a:p>
            <a:pPr marL="0" indent="0">
              <a:buNone/>
            </a:pPr>
            <a:r>
              <a:rPr lang="en-US" sz="3200" u="sng" dirty="0" smtClean="0"/>
              <a:t>50 % of the farm land in Canada and the United States is </a:t>
            </a:r>
            <a:r>
              <a:rPr lang="en-US" sz="3200" i="1" u="sng" dirty="0" smtClean="0"/>
              <a:t>planted</a:t>
            </a:r>
            <a:r>
              <a:rPr lang="en-US" sz="3200" u="sng" dirty="0" smtClean="0"/>
              <a:t> for animal consumption</a:t>
            </a:r>
            <a:r>
              <a:rPr lang="en-US" sz="3200" dirty="0" smtClean="0"/>
              <a:t>.  80% refers to corn and soybeans in the US, not Europe. The rainforest is pasture, not land for crops. 50% refers to North, but not South America.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5455920" y="694944"/>
            <a:ext cx="6376416" cy="5779008"/>
          </a:xfrm>
          <a:ln>
            <a:noFill/>
          </a:ln>
        </p:spPr>
        <p:txBody>
          <a:bodyPr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dirty="0" smtClean="0"/>
              <a:t>Today, approximately </a:t>
            </a:r>
            <a:r>
              <a:rPr lang="en-US" sz="3200" u="sng" dirty="0" smtClean="0"/>
              <a:t>half of the cultivated acreage in the United States and Canada is planted for animal consumption—beef and dairy cattle, hogs, chickens, and turkeys</a:t>
            </a:r>
            <a:r>
              <a:rPr lang="en-US" sz="3200" dirty="0" smtClean="0"/>
              <a:t>. Livestock feed includes approximately 80 % of the annual corn and </a:t>
            </a:r>
            <a:r>
              <a:rPr lang="en-US" sz="3200" dirty="0" err="1" smtClean="0"/>
              <a:t>nonexported</a:t>
            </a:r>
            <a:r>
              <a:rPr lang="en-US" sz="3200" dirty="0" smtClean="0"/>
              <a:t> soybean harvest. In addition, some lands cleared of rain forest in Central and South America were converted to pasture to produce beef</a:t>
            </a:r>
            <a:r>
              <a:rPr lang="mr-IN" sz="3200" dirty="0" smtClean="0"/>
              <a:t>…</a:t>
            </a:r>
            <a:endParaRPr lang="en-US" sz="3200" dirty="0"/>
          </a:p>
        </p:txBody>
      </p:sp>
      <p:sp>
        <p:nvSpPr>
          <p:cNvPr id="4" name="TextBox 3"/>
          <p:cNvSpPr txBox="1"/>
          <p:nvPr/>
        </p:nvSpPr>
        <p:spPr>
          <a:xfrm>
            <a:off x="914400" y="1389888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3659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1133215259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320</TotalTime>
  <Words>470</Words>
  <Application>Microsoft Office PowerPoint</Application>
  <PresentationFormat>Widescreen</PresentationFormat>
  <Paragraphs>43</Paragraphs>
  <Slides>9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Courier New</vt:lpstr>
      <vt:lpstr>Mangal</vt:lpstr>
      <vt:lpstr>Office Theme</vt:lpstr>
      <vt:lpstr>Retrospect</vt:lpstr>
      <vt:lpstr>Review </vt:lpstr>
      <vt:lpstr>Detail</vt:lpstr>
      <vt:lpstr>1  Look for the answer in the reference paragraph</vt:lpstr>
      <vt:lpstr>2  Read all of the answer choices</vt:lpstr>
      <vt:lpstr>3  Be sure to answer the question that is asked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</dc:title>
  <dc:creator>Pamela Sharpe</dc:creator>
  <cp:lastModifiedBy>KGirardi</cp:lastModifiedBy>
  <cp:revision>67</cp:revision>
  <cp:lastPrinted>2017-11-15T00:09:56Z</cp:lastPrinted>
  <dcterms:created xsi:type="dcterms:W3CDTF">2017-10-11T17:59:39Z</dcterms:created>
  <dcterms:modified xsi:type="dcterms:W3CDTF">2019-09-12T14:47:43Z</dcterms:modified>
</cp:coreProperties>
</file>

<file path=docProps/thumbnail.jpeg>
</file>